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4"/>
  </p:notesMasterIdLst>
  <p:handoutMasterIdLst>
    <p:handoutMasterId r:id="rId55"/>
  </p:handoutMasterIdLst>
  <p:sldIdLst>
    <p:sldId id="256" r:id="rId2"/>
    <p:sldId id="609" r:id="rId3"/>
    <p:sldId id="611" r:id="rId4"/>
    <p:sldId id="461" r:id="rId5"/>
    <p:sldId id="610" r:id="rId6"/>
    <p:sldId id="430" r:id="rId7"/>
    <p:sldId id="431" r:id="rId8"/>
    <p:sldId id="432" r:id="rId9"/>
    <p:sldId id="433" r:id="rId10"/>
    <p:sldId id="434" r:id="rId11"/>
    <p:sldId id="435" r:id="rId12"/>
    <p:sldId id="436" r:id="rId13"/>
    <p:sldId id="538" r:id="rId14"/>
    <p:sldId id="539" r:id="rId15"/>
    <p:sldId id="540" r:id="rId16"/>
    <p:sldId id="570" r:id="rId17"/>
    <p:sldId id="542" r:id="rId18"/>
    <p:sldId id="598" r:id="rId19"/>
    <p:sldId id="592" r:id="rId20"/>
    <p:sldId id="594" r:id="rId21"/>
    <p:sldId id="595" r:id="rId22"/>
    <p:sldId id="599" r:id="rId23"/>
    <p:sldId id="597" r:id="rId24"/>
    <p:sldId id="600" r:id="rId25"/>
    <p:sldId id="603" r:id="rId26"/>
    <p:sldId id="606" r:id="rId27"/>
    <p:sldId id="607" r:id="rId28"/>
    <p:sldId id="608" r:id="rId29"/>
    <p:sldId id="601" r:id="rId30"/>
    <p:sldId id="602" r:id="rId31"/>
    <p:sldId id="576" r:id="rId32"/>
    <p:sldId id="577" r:id="rId33"/>
    <p:sldId id="578" r:id="rId34"/>
    <p:sldId id="579" r:id="rId35"/>
    <p:sldId id="580" r:id="rId36"/>
    <p:sldId id="581" r:id="rId37"/>
    <p:sldId id="582" r:id="rId38"/>
    <p:sldId id="583" r:id="rId39"/>
    <p:sldId id="584" r:id="rId40"/>
    <p:sldId id="585" r:id="rId41"/>
    <p:sldId id="520" r:id="rId42"/>
    <p:sldId id="563" r:id="rId43"/>
    <p:sldId id="447" r:id="rId44"/>
    <p:sldId id="493" r:id="rId45"/>
    <p:sldId id="494" r:id="rId46"/>
    <p:sldId id="495" r:id="rId47"/>
    <p:sldId id="571" r:id="rId48"/>
    <p:sldId id="496" r:id="rId49"/>
    <p:sldId id="508" r:id="rId50"/>
    <p:sldId id="572" r:id="rId51"/>
    <p:sldId id="574" r:id="rId52"/>
    <p:sldId id="575"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3" autoAdjust="0"/>
    <p:restoredTop sz="65316" autoAdjust="0"/>
  </p:normalViewPr>
  <p:slideViewPr>
    <p:cSldViewPr snapToGrid="0" snapToObjects="1">
      <p:cViewPr varScale="1">
        <p:scale>
          <a:sx n="80" d="100"/>
          <a:sy n="80" d="100"/>
        </p:scale>
        <p:origin x="2216" y="18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7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00E21854-9FA7-7A49-828E-C8BD2A642B9B}" type="presOf" srcId="{CDCF1663-307D-0547-98CD-B8C3B9F1B8D4}" destId="{B4D2EF6E-4EBE-AF40-9923-764B9DA51EAC}" srcOrd="0" destOrd="0" presId="urn:microsoft.com/office/officeart/2005/8/layout/hProcess4"/>
    <dgm:cxn modelId="{CA09E192-17EC-9640-BCCE-920035E8E6E0}" type="presOf" srcId="{37A93F40-725B-8043-A708-6A2B9EC3BD3E}" destId="{36141795-4C13-D945-B456-B45C0C6D7F95}"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D061F954-2C2A-3A41-9B12-F65662E443D0}"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4EF55624-2BFE-FC47-91AE-D30D6BA73399}" type="presOf" srcId="{61377071-7ED6-E34A-98C6-091717535A26}" destId="{5886DE9C-0FE9-8645-B5F4-7A2FAC18D667}" srcOrd="0"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08E12DD3-E80E-D04D-BAFE-B4F2E2A684CC}" type="presOf" srcId="{DD36B169-AE56-0B4E-ABDB-E9EF6B07EF10}" destId="{07E37B07-0AE0-8C49-8179-53C97508ED67}" srcOrd="0" destOrd="0" presId="urn:microsoft.com/office/officeart/2005/8/layout/hProcess4"/>
    <dgm:cxn modelId="{0E9BC8B4-5D46-2E4F-A2EB-5F2DD98AA42C}" type="presOf" srcId="{772A7CAF-F731-154C-9D08-04404389A7FA}" destId="{833E1A4D-C856-494C-9310-79D28A7B3343}" srcOrd="0" destOrd="0" presId="urn:microsoft.com/office/officeart/2005/8/layout/hProcess4"/>
    <dgm:cxn modelId="{E1074734-782E-B442-8E0D-2D96473220DD}" type="presOf" srcId="{9B9D8594-1AC0-A941-BC04-F6341B2AA92A}" destId="{1924B303-8A8F-D04A-9B5A-F833EB6F6268}" srcOrd="0" destOrd="0" presId="urn:microsoft.com/office/officeart/2005/8/layout/hProcess4"/>
    <dgm:cxn modelId="{2C83E5B1-CA29-5742-8004-ECFAFC37188A}" type="presOf" srcId="{F66F3F0A-1C15-E74A-9ED8-1C7F6C51F1E3}" destId="{6449CC79-290B-2C4C-8CA9-111520A902CC}" srcOrd="0" destOrd="0" presId="urn:microsoft.com/office/officeart/2005/8/layout/hProcess4"/>
    <dgm:cxn modelId="{DF348A13-7A0C-014D-84AC-61E7F1271D59}" type="presOf" srcId="{96702345-DFDA-1647-80B6-40E3058240A8}" destId="{5886DE9C-0FE9-8645-B5F4-7A2FAC18D667}" srcOrd="0" destOrd="1" presId="urn:microsoft.com/office/officeart/2005/8/layout/hProcess4"/>
    <dgm:cxn modelId="{44C5ECDB-70A1-0D43-9FA9-5DFDB01A4243}" type="presOf" srcId="{B45DD5DC-97C3-DE45-8192-C0175C7EC9DE}" destId="{AF6505CF-267F-3E45-B6F3-BA7036ABB4F7}" srcOrd="0" destOrd="0" presId="urn:microsoft.com/office/officeart/2005/8/layout/hProcess4"/>
    <dgm:cxn modelId="{3E3D6FB3-4E8B-7347-8990-75EF946BF06F}"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EA38F3B-F32A-9042-ABA2-0B758C5000C4}" type="presOf" srcId="{543FA186-8297-E14F-921E-FC450F990E3D}" destId="{21272368-4EBF-7B4A-9965-9A6EF6E6DE86}" srcOrd="1" destOrd="1" presId="urn:microsoft.com/office/officeart/2005/8/layout/hProcess4"/>
    <dgm:cxn modelId="{68BD595E-8D20-8446-8161-338C6A18CA8E}"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C92415E4-92EF-2A47-B7E7-0A50CF68989A}" type="presOf" srcId="{A4AFF6F9-A417-A941-BFE3-ADE813910EFB}" destId="{37E7FABF-9336-9C40-96DB-B62B61DD4613}"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4179696-DD2D-7D47-9AF3-1B9982245300}" type="presOf" srcId="{B62CC6D2-B98E-B54F-BB66-3C8F5723C55B}" destId="{76846BB1-C877-DA42-B78C-85598899D6F0}"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95710108-60BD-0B42-8558-460F9AB95B8D}" type="presOf" srcId="{543FA186-8297-E14F-921E-FC450F990E3D}" destId="{5E1494A8-77FB-CC45-AD26-121A0E33EB5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1E76555-F9FF-334D-A27C-94A24774990E}" type="presOf" srcId="{37A93F40-725B-8043-A708-6A2B9EC3BD3E}" destId="{80C8407A-3087-9F42-A7EC-F81A6FC9F406}" srcOrd="1" destOrd="2"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2EE31587-2253-934B-A1A2-E2B95B34A1C1}" type="presOf" srcId="{5409A5A3-5DD3-8746-8672-D50EA6887A73}" destId="{C34A02AC-E43B-E64A-98B7-D7F0F68A5B18}" srcOrd="0" destOrd="0" presId="urn:microsoft.com/office/officeart/2005/8/layout/hProcess4"/>
    <dgm:cxn modelId="{C950C70D-E8A1-214F-9426-9472A5FF0D0F}" type="presOf" srcId="{F49B7C8A-B6E9-0C41-986A-7E2BBFCE2626}" destId="{21272368-4EBF-7B4A-9965-9A6EF6E6DE86}" srcOrd="1" destOrd="0" presId="urn:microsoft.com/office/officeart/2005/8/layout/hProcess4"/>
    <dgm:cxn modelId="{CB815084-F0B5-854F-A574-921F16B06924}" type="presOf" srcId="{E4A99842-9B9B-2B46-8485-FCBF0F41250F}" destId="{80C8407A-3087-9F42-A7EC-F81A6FC9F406}" srcOrd="1" destOrd="1" presId="urn:microsoft.com/office/officeart/2005/8/layout/hProcess4"/>
    <dgm:cxn modelId="{E38CBA9E-FCDC-3248-8902-EF3E39E8BE9B}" type="presOf" srcId="{96702345-DFDA-1647-80B6-40E3058240A8}" destId="{198F176D-0288-3944-93DE-3C789EA55E35}" srcOrd="1" destOrd="1" presId="urn:microsoft.com/office/officeart/2005/8/layout/hProcess4"/>
    <dgm:cxn modelId="{40640CF1-C8BD-214B-B5D5-FB1B67227EAA}" type="presOf" srcId="{61377071-7ED6-E34A-98C6-091717535A26}" destId="{198F176D-0288-3944-93DE-3C789EA55E35}" srcOrd="1" destOrd="0" presId="urn:microsoft.com/office/officeart/2005/8/layout/hProcess4"/>
    <dgm:cxn modelId="{C9F488F2-55BF-1C44-8206-4E32BB5A009C}" type="presOf" srcId="{B6E981B7-8FE4-A341-8258-106DC22CD1CE}" destId="{80C8407A-3087-9F42-A7EC-F81A6FC9F406}" srcOrd="1" destOrd="0" presId="urn:microsoft.com/office/officeart/2005/8/layout/hProcess4"/>
    <dgm:cxn modelId="{F88BF1C6-3917-4F48-B394-05F94719A3E7}" type="presOf" srcId="{F49B7C8A-B6E9-0C41-986A-7E2BBFCE2626}" destId="{5E1494A8-77FB-CC45-AD26-121A0E33EB57}" srcOrd="0" destOrd="0" presId="urn:microsoft.com/office/officeart/2005/8/layout/hProcess4"/>
    <dgm:cxn modelId="{A219B9C2-AA23-CD41-A804-1CBEE20FFE9A}" type="presParOf" srcId="{6449CC79-290B-2C4C-8CA9-111520A902CC}" destId="{621CF70D-0449-C146-98C2-8438753DD60E}" srcOrd="0" destOrd="0" presId="urn:microsoft.com/office/officeart/2005/8/layout/hProcess4"/>
    <dgm:cxn modelId="{D3FC1005-762C-5F4A-B497-EEB17D615C59}" type="presParOf" srcId="{6449CC79-290B-2C4C-8CA9-111520A902CC}" destId="{C9061972-420F-F645-B6FA-E3EF5FD0FD28}" srcOrd="1" destOrd="0" presId="urn:microsoft.com/office/officeart/2005/8/layout/hProcess4"/>
    <dgm:cxn modelId="{14358645-3097-EE4B-BF11-7467FD938E2B}" type="presParOf" srcId="{6449CC79-290B-2C4C-8CA9-111520A902CC}" destId="{56B69327-2698-7043-9660-10512895DAC9}" srcOrd="2" destOrd="0" presId="urn:microsoft.com/office/officeart/2005/8/layout/hProcess4"/>
    <dgm:cxn modelId="{45890B99-4C02-5844-882E-3A22A9D78EC7}" type="presParOf" srcId="{56B69327-2698-7043-9660-10512895DAC9}" destId="{1EA13405-CC13-CC4E-9C2D-3CF3E5B9EDAF}" srcOrd="0" destOrd="0" presId="urn:microsoft.com/office/officeart/2005/8/layout/hProcess4"/>
    <dgm:cxn modelId="{109734AA-CFA5-A347-AFC6-D355303EE7C3}" type="presParOf" srcId="{1EA13405-CC13-CC4E-9C2D-3CF3E5B9EDAF}" destId="{E1C2033E-F292-8B44-AC82-901E0AF85150}" srcOrd="0" destOrd="0" presId="urn:microsoft.com/office/officeart/2005/8/layout/hProcess4"/>
    <dgm:cxn modelId="{1B6DD91F-9FD2-7144-B521-E4ACC97500B4}" type="presParOf" srcId="{1EA13405-CC13-CC4E-9C2D-3CF3E5B9EDAF}" destId="{5E1494A8-77FB-CC45-AD26-121A0E33EB57}" srcOrd="1" destOrd="0" presId="urn:microsoft.com/office/officeart/2005/8/layout/hProcess4"/>
    <dgm:cxn modelId="{EFC56BB0-7705-CC4F-A67E-55E48B82BC52}" type="presParOf" srcId="{1EA13405-CC13-CC4E-9C2D-3CF3E5B9EDAF}" destId="{21272368-4EBF-7B4A-9965-9A6EF6E6DE86}" srcOrd="2" destOrd="0" presId="urn:microsoft.com/office/officeart/2005/8/layout/hProcess4"/>
    <dgm:cxn modelId="{0E2DB164-ACE9-6E4E-86A4-6B2D82CA6398}" type="presParOf" srcId="{1EA13405-CC13-CC4E-9C2D-3CF3E5B9EDAF}" destId="{76846BB1-C877-DA42-B78C-85598899D6F0}" srcOrd="3" destOrd="0" presId="urn:microsoft.com/office/officeart/2005/8/layout/hProcess4"/>
    <dgm:cxn modelId="{83E382A0-2F3F-BF46-8494-6627CF77E9B3}" type="presParOf" srcId="{1EA13405-CC13-CC4E-9C2D-3CF3E5B9EDAF}" destId="{466D5B83-7867-4D4F-89F2-ADF34CF8CF8A}" srcOrd="4" destOrd="0" presId="urn:microsoft.com/office/officeart/2005/8/layout/hProcess4"/>
    <dgm:cxn modelId="{608B8B5C-7847-6B4D-8261-B3A58FD05CBD}" type="presParOf" srcId="{56B69327-2698-7043-9660-10512895DAC9}" destId="{C34A02AC-E43B-E64A-98B7-D7F0F68A5B18}" srcOrd="1" destOrd="0" presId="urn:microsoft.com/office/officeart/2005/8/layout/hProcess4"/>
    <dgm:cxn modelId="{10D6959F-0619-2240-9204-565724A1CD8C}" type="presParOf" srcId="{56B69327-2698-7043-9660-10512895DAC9}" destId="{4A4558D9-3FD3-ED46-95DE-08209FB6637F}" srcOrd="2" destOrd="0" presId="urn:microsoft.com/office/officeart/2005/8/layout/hProcess4"/>
    <dgm:cxn modelId="{13DD8287-5404-1944-9902-E103C170B996}" type="presParOf" srcId="{4A4558D9-3FD3-ED46-95DE-08209FB6637F}" destId="{EC1269B5-1B55-6C4D-BF17-66F0155C1BCA}" srcOrd="0" destOrd="0" presId="urn:microsoft.com/office/officeart/2005/8/layout/hProcess4"/>
    <dgm:cxn modelId="{69C5AA98-302F-8444-91E6-571F44986E23}" type="presParOf" srcId="{4A4558D9-3FD3-ED46-95DE-08209FB6637F}" destId="{36141795-4C13-D945-B456-B45C0C6D7F95}" srcOrd="1" destOrd="0" presId="urn:microsoft.com/office/officeart/2005/8/layout/hProcess4"/>
    <dgm:cxn modelId="{3453B492-BCC4-DA49-8E5A-931B6262509F}" type="presParOf" srcId="{4A4558D9-3FD3-ED46-95DE-08209FB6637F}" destId="{80C8407A-3087-9F42-A7EC-F81A6FC9F406}" srcOrd="2" destOrd="0" presId="urn:microsoft.com/office/officeart/2005/8/layout/hProcess4"/>
    <dgm:cxn modelId="{5F607807-EB5A-7341-A980-B1AFFA1CC378}" type="presParOf" srcId="{4A4558D9-3FD3-ED46-95DE-08209FB6637F}" destId="{833E1A4D-C856-494C-9310-79D28A7B3343}" srcOrd="3" destOrd="0" presId="urn:microsoft.com/office/officeart/2005/8/layout/hProcess4"/>
    <dgm:cxn modelId="{75D155EA-8CF3-2546-AB05-7D31451ED57C}" type="presParOf" srcId="{4A4558D9-3FD3-ED46-95DE-08209FB6637F}" destId="{3936B297-C5C5-5949-9914-7E911C597C9D}" srcOrd="4" destOrd="0" presId="urn:microsoft.com/office/officeart/2005/8/layout/hProcess4"/>
    <dgm:cxn modelId="{75FF0350-3B19-2741-8FFD-D348345B83DE}" type="presParOf" srcId="{56B69327-2698-7043-9660-10512895DAC9}" destId="{B4D2EF6E-4EBE-AF40-9923-764B9DA51EAC}" srcOrd="3" destOrd="0" presId="urn:microsoft.com/office/officeart/2005/8/layout/hProcess4"/>
    <dgm:cxn modelId="{AF729E0C-44C2-684B-B054-F86699422380}" type="presParOf" srcId="{56B69327-2698-7043-9660-10512895DAC9}" destId="{810CAA4B-FF78-574A-B030-B748D6FC346C}" srcOrd="4" destOrd="0" presId="urn:microsoft.com/office/officeart/2005/8/layout/hProcess4"/>
    <dgm:cxn modelId="{10954DA9-0BC4-3B46-A01A-F4F835E4C4C4}" type="presParOf" srcId="{810CAA4B-FF78-574A-B030-B748D6FC346C}" destId="{82B6BBA4-3902-3541-9766-9B7AC1700637}" srcOrd="0" destOrd="0" presId="urn:microsoft.com/office/officeart/2005/8/layout/hProcess4"/>
    <dgm:cxn modelId="{7A76C5F9-E62E-404A-9D64-E9638DB231D1}" type="presParOf" srcId="{810CAA4B-FF78-574A-B030-B748D6FC346C}" destId="{5886DE9C-0FE9-8645-B5F4-7A2FAC18D667}" srcOrd="1" destOrd="0" presId="urn:microsoft.com/office/officeart/2005/8/layout/hProcess4"/>
    <dgm:cxn modelId="{E91BA02E-2B74-C440-A029-31C895519AF8}" type="presParOf" srcId="{810CAA4B-FF78-574A-B030-B748D6FC346C}" destId="{198F176D-0288-3944-93DE-3C789EA55E35}" srcOrd="2" destOrd="0" presId="urn:microsoft.com/office/officeart/2005/8/layout/hProcess4"/>
    <dgm:cxn modelId="{DCA1D0E6-E3FA-644C-9ACE-AD0C147A5093}" type="presParOf" srcId="{810CAA4B-FF78-574A-B030-B748D6FC346C}" destId="{37E7FABF-9336-9C40-96DB-B62B61DD4613}" srcOrd="3" destOrd="0" presId="urn:microsoft.com/office/officeart/2005/8/layout/hProcess4"/>
    <dgm:cxn modelId="{27E1E374-4A2C-C044-A9ED-B3DFE0EDCD3C}" type="presParOf" srcId="{810CAA4B-FF78-574A-B030-B748D6FC346C}" destId="{98921006-062B-D04B-8061-CB7171C8FB23}" srcOrd="4" destOrd="0" presId="urn:microsoft.com/office/officeart/2005/8/layout/hProcess4"/>
    <dgm:cxn modelId="{14B2DB07-01E7-8743-B4EA-259252BDC942}" type="presParOf" srcId="{56B69327-2698-7043-9660-10512895DAC9}" destId="{07E37B07-0AE0-8C49-8179-53C97508ED67}" srcOrd="5" destOrd="0" presId="urn:microsoft.com/office/officeart/2005/8/layout/hProcess4"/>
    <dgm:cxn modelId="{A1C1E757-F35D-2249-95B0-9266C427C1CD}" type="presParOf" srcId="{56B69327-2698-7043-9660-10512895DAC9}" destId="{89C609CB-DB52-9140-9A83-E83B0C63256E}" srcOrd="6" destOrd="0" presId="urn:microsoft.com/office/officeart/2005/8/layout/hProcess4"/>
    <dgm:cxn modelId="{4CD2A249-2B58-064F-A103-2F6BF18D5B8D}" type="presParOf" srcId="{89C609CB-DB52-9140-9A83-E83B0C63256E}" destId="{DA87C07A-8414-4B40-B693-21907C362F41}" srcOrd="0" destOrd="0" presId="urn:microsoft.com/office/officeart/2005/8/layout/hProcess4"/>
    <dgm:cxn modelId="{339059E7-FDD5-5449-B329-7F325076EE5C}" type="presParOf" srcId="{89C609CB-DB52-9140-9A83-E83B0C63256E}" destId="{B0DDEC13-ACE4-4742-AF15-9777191C54CE}" srcOrd="1" destOrd="0" presId="urn:microsoft.com/office/officeart/2005/8/layout/hProcess4"/>
    <dgm:cxn modelId="{1059B01C-3990-A244-B402-C22C876B064A}" type="presParOf" srcId="{89C609CB-DB52-9140-9A83-E83B0C63256E}" destId="{C57FC684-C526-084E-899D-267C4BEFD848}" srcOrd="2" destOrd="0" presId="urn:microsoft.com/office/officeart/2005/8/layout/hProcess4"/>
    <dgm:cxn modelId="{38A95064-65A3-A244-8484-1C02E69C6FB4}" type="presParOf" srcId="{89C609CB-DB52-9140-9A83-E83B0C63256E}" destId="{961E70B4-4CE0-EC49-99DE-1D5C9F9F9D7C}" srcOrd="3" destOrd="0" presId="urn:microsoft.com/office/officeart/2005/8/layout/hProcess4"/>
    <dgm:cxn modelId="{BDCA3D6C-FA24-9C4C-9FE6-BA6AC7A8B0CA}" type="presParOf" srcId="{89C609CB-DB52-9140-9A83-E83B0C63256E}" destId="{E1F525B9-4FC2-8A45-885E-506324430CE6}" srcOrd="4" destOrd="0" presId="urn:microsoft.com/office/officeart/2005/8/layout/hProcess4"/>
    <dgm:cxn modelId="{4F0F260C-C5E5-584F-B820-9E581AFDCC29}" type="presParOf" srcId="{56B69327-2698-7043-9660-10512895DAC9}" destId="{1924B303-8A8F-D04A-9B5A-F833EB6F6268}" srcOrd="7" destOrd="0" presId="urn:microsoft.com/office/officeart/2005/8/layout/hProcess4"/>
    <dgm:cxn modelId="{AC0E0650-9ACD-9541-B8EB-3E79F723E4B5}" type="presParOf" srcId="{56B69327-2698-7043-9660-10512895DAC9}" destId="{080E139D-8A22-1E4D-9EAC-669F10EF0CFC}" srcOrd="8" destOrd="0" presId="urn:microsoft.com/office/officeart/2005/8/layout/hProcess4"/>
    <dgm:cxn modelId="{EED4A9CE-D1F5-AA46-BA44-56DD801C122E}" type="presParOf" srcId="{080E139D-8A22-1E4D-9EAC-669F10EF0CFC}" destId="{0FDC13F9-A5ED-7E49-A88B-BDBC1340BE81}" srcOrd="0" destOrd="0" presId="urn:microsoft.com/office/officeart/2005/8/layout/hProcess4"/>
    <dgm:cxn modelId="{AAE99B66-054E-5A42-BCD9-712FE5594E4F}" type="presParOf" srcId="{080E139D-8A22-1E4D-9EAC-669F10EF0CFC}" destId="{EC4E25C6-C3D7-4B4B-8BC5-92A960D631E0}" srcOrd="1" destOrd="0" presId="urn:microsoft.com/office/officeart/2005/8/layout/hProcess4"/>
    <dgm:cxn modelId="{57C8588F-A33B-0B43-ADDA-18E52AD99A17}" type="presParOf" srcId="{080E139D-8A22-1E4D-9EAC-669F10EF0CFC}" destId="{54263D70-AF5F-4F48-A0C6-145BE4674821}" srcOrd="2" destOrd="0" presId="urn:microsoft.com/office/officeart/2005/8/layout/hProcess4"/>
    <dgm:cxn modelId="{DA81CC2A-8C8F-4241-A6C2-00331E574A04}" type="presParOf" srcId="{080E139D-8A22-1E4D-9EAC-669F10EF0CFC}" destId="{AF6505CF-267F-3E45-B6F3-BA7036ABB4F7}" srcOrd="3" destOrd="0" presId="urn:microsoft.com/office/officeart/2005/8/layout/hProcess4"/>
    <dgm:cxn modelId="{9BA7F804-EEBC-B241-8BC7-4872E25F55D0}"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What flaws exist in the data?</a:t>
          </a:r>
          <a:endParaRPr lang="en-US" sz="1100" kern="1200" dirty="0"/>
        </a:p>
        <a:p>
          <a:pPr marL="57150" lvl="1" indent="-57150" algn="l" defTabSz="488950">
            <a:lnSpc>
              <a:spcPct val="90000"/>
            </a:lnSpc>
            <a:spcBef>
              <a:spcPct val="0"/>
            </a:spcBef>
            <a:spcAft>
              <a:spcPct val="15000"/>
            </a:spcAft>
            <a:buChar char="•"/>
          </a:pPr>
          <a:r>
            <a:rPr lang="en-US" sz="1100" kern="1200" dirty="0" smtClean="0"/>
            <a:t>Check and address the four Cs</a:t>
          </a:r>
          <a:endParaRPr lang="en-US" sz="11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1/26/17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http://</a:t>
            </a:r>
            <a:r>
              <a:rPr lang="en-US" dirty="0" err="1" smtClean="0"/>
              <a:t>graphics.wsj.com</a:t>
            </a:r>
            <a:r>
              <a:rPr lang="en-US" dirty="0" smtClean="0"/>
              <a:t>/how-we-sleep/ add this in </a:t>
            </a:r>
            <a:r>
              <a:rPr lang="en-US" smtClean="0"/>
              <a:t>to discussion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0607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25</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52</a:t>
            </a:fld>
            <a:endParaRPr lang="en-US"/>
          </a:p>
        </p:txBody>
      </p:sp>
    </p:spTree>
    <p:extLst>
      <p:ext uri="{BB962C8B-B14F-4D97-AF65-F5344CB8AC3E}">
        <p14:creationId xmlns:p14="http://schemas.microsoft.com/office/powerpoint/2010/main" val="39761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19</a:t>
            </a:fld>
            <a:endParaRPr lang="en-US"/>
          </a:p>
        </p:txBody>
      </p:sp>
    </p:spTree>
    <p:extLst>
      <p:ext uri="{BB962C8B-B14F-4D97-AF65-F5344CB8AC3E}">
        <p14:creationId xmlns:p14="http://schemas.microsoft.com/office/powerpoint/2010/main" val="116270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3241270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1/26/17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33383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1/26/17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1/26/17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1" Type="http://schemas.microsoft.com/office/2007/relationships/media" Target="../media/media2.mp4"/><Relationship Id="rId2" Type="http://schemas.openxmlformats.org/officeDocument/2006/relationships/video" Target="../media/media2.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Quality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2017</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40408633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790256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r>
              <a:rPr lang="en-US" sz="2400" dirty="0" smtClean="0"/>
              <a:t>when you visually inspect your data?</a:t>
            </a: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4279006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them with a default.</a:t>
            </a:r>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386854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461909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10568409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Is there a sources of bias?</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16</a:t>
            </a:fld>
            <a:endParaRPr lang="en-US" dirty="0"/>
          </a:p>
        </p:txBody>
      </p:sp>
    </p:spTree>
    <p:extLst>
      <p:ext uri="{BB962C8B-B14F-4D97-AF65-F5344CB8AC3E}">
        <p14:creationId xmlns:p14="http://schemas.microsoft.com/office/powerpoint/2010/main" val="1786917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Quantifying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bias?</a:t>
            </a:r>
            <a:endParaRPr lang="en-US" sz="3000" dirty="0"/>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17</a:t>
            </a:fld>
            <a:endParaRPr lang="en-US" dirty="0"/>
          </a:p>
        </p:txBody>
      </p:sp>
    </p:spTree>
    <p:extLst>
      <p:ext uri="{BB962C8B-B14F-4D97-AF65-F5344CB8AC3E}">
        <p14:creationId xmlns:p14="http://schemas.microsoft.com/office/powerpoint/2010/main" val="2267405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b="1" dirty="0" smtClean="0">
                <a:solidFill>
                  <a:schemeClr val="accent1">
                    <a:lumMod val="60000"/>
                    <a:lumOff val="40000"/>
                  </a:schemeClr>
                </a:solidFill>
              </a:rPr>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18</a:t>
            </a:fld>
            <a:endParaRPr lang="en-US" dirty="0"/>
          </a:p>
        </p:txBody>
      </p:sp>
    </p:spTree>
    <p:extLst>
      <p:ext uri="{BB962C8B-B14F-4D97-AF65-F5344CB8AC3E}">
        <p14:creationId xmlns:p14="http://schemas.microsoft.com/office/powerpoint/2010/main" val="594491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a:xfrm>
            <a:off x="1554408" y="1459754"/>
            <a:ext cx="7132391" cy="5245846"/>
          </a:xfrm>
        </p:spPr>
        <p:txBody>
          <a:bodyPr/>
          <a:lstStyle/>
          <a:p>
            <a:pPr marL="0" indent="0">
              <a:buNone/>
            </a:pPr>
            <a:r>
              <a:rPr lang="en-US" dirty="0" smtClean="0"/>
              <a:t>How many hours of sleep did you get last night?</a:t>
            </a:r>
          </a:p>
          <a:p>
            <a:pPr marL="0" indent="0">
              <a:buNone/>
            </a:pPr>
            <a:endParaRPr lang="en-US" dirty="0" smtClean="0"/>
          </a:p>
          <a:p>
            <a:pPr marL="0" indent="0">
              <a:buNone/>
            </a:pPr>
            <a:r>
              <a:rPr lang="en-US" dirty="0"/>
              <a:t>https://</a:t>
            </a:r>
            <a:r>
              <a:rPr lang="en-US" dirty="0" err="1"/>
              <a:t>goo.gl</a:t>
            </a:r>
            <a:r>
              <a:rPr lang="en-US" dirty="0"/>
              <a:t>/forms/UTYJdWMvO5X7OxDl1</a:t>
            </a:r>
          </a:p>
          <a:p>
            <a:pPr marL="0" indent="0">
              <a:buNone/>
            </a:pPr>
            <a:endParaRPr lang="en-US"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362911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Announcements</a:t>
            </a:r>
            <a:endParaRPr lang="en-US" dirty="0"/>
          </a:p>
        </p:txBody>
      </p:sp>
      <p:sp>
        <p:nvSpPr>
          <p:cNvPr id="5123" name="Rectangle 3"/>
          <p:cNvSpPr>
            <a:spLocks noGrp="1" noChangeArrowheads="1"/>
          </p:cNvSpPr>
          <p:nvPr>
            <p:ph idx="1"/>
          </p:nvPr>
        </p:nvSpPr>
        <p:spPr>
          <a:xfrm>
            <a:off x="1128943" y="1847153"/>
            <a:ext cx="7048804" cy="1759456"/>
          </a:xfrm>
          <a:noFill/>
        </p:spPr>
        <p:txBody>
          <a:bodyPr>
            <a:spAutoFit/>
          </a:bodyPr>
          <a:lstStyle/>
          <a:p>
            <a:pPr marL="320675" indent="-320675" defTabSz="852488">
              <a:spcBef>
                <a:spcPct val="25000"/>
              </a:spcBef>
              <a:buSzPct val="80000"/>
            </a:pPr>
            <a:r>
              <a:rPr lang="en-US" dirty="0" smtClean="0"/>
              <a:t>Cloud credits coming your way</a:t>
            </a:r>
            <a:endParaRPr lang="en-US" dirty="0" smtClean="0"/>
          </a:p>
          <a:p>
            <a:pPr marL="320675" indent="-320675" defTabSz="852488">
              <a:spcBef>
                <a:spcPct val="25000"/>
              </a:spcBef>
              <a:buSzPct val="80000"/>
            </a:pPr>
            <a:r>
              <a:rPr lang="en-US" dirty="0" smtClean="0"/>
              <a:t>Peer grades</a:t>
            </a:r>
          </a:p>
          <a:p>
            <a:pPr marL="320675" indent="-320675" defTabSz="852488">
              <a:spcBef>
                <a:spcPct val="25000"/>
              </a:spcBef>
              <a:buSzPct val="80000"/>
            </a:pPr>
            <a:r>
              <a:rPr lang="en-US" smtClean="0"/>
              <a:t>Bytes 2 &amp; 3</a:t>
            </a:r>
            <a:endParaRPr lang="en-US" dirty="0" smtClean="0"/>
          </a:p>
        </p:txBody>
      </p:sp>
    </p:spTree>
    <p:extLst>
      <p:ext uri="{BB962C8B-B14F-4D97-AF65-F5344CB8AC3E}">
        <p14:creationId xmlns:p14="http://schemas.microsoft.com/office/powerpoint/2010/main" val="703361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912" y="342900"/>
            <a:ext cx="9020175" cy="6172200"/>
          </a:xfrm>
          <a:prstGeom prst="rect">
            <a:avLst/>
          </a:prstGeom>
        </p:spPr>
      </p:pic>
    </p:spTree>
    <p:extLst>
      <p:ext uri="{BB962C8B-B14F-4D97-AF65-F5344CB8AC3E}">
        <p14:creationId xmlns:p14="http://schemas.microsoft.com/office/powerpoint/2010/main" val="29626895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9050"/>
            <a:ext cx="5872163" cy="6835344"/>
            <a:chOff x="1900237" y="19050"/>
            <a:chExt cx="5348288" cy="6225540"/>
          </a:xfrm>
        </p:grpSpPr>
        <p:pic>
          <p:nvPicPr>
            <p:cNvPr id="2" name="Picture 1"/>
            <p:cNvPicPr>
              <a:picLocks noChangeAspect="1"/>
            </p:cNvPicPr>
            <p:nvPr/>
          </p:nvPicPr>
          <p:blipFill rotWithShape="1">
            <a:blip r:embed="rId3"/>
            <a:srcRect b="11430"/>
            <a:stretch/>
          </p:blipFill>
          <p:spPr>
            <a:xfrm>
              <a:off x="1900237" y="19050"/>
              <a:ext cx="5343525" cy="6040374"/>
            </a:xfrm>
            <a:prstGeom prst="rect">
              <a:avLst/>
            </a:prstGeom>
          </p:spPr>
        </p:pic>
        <p:pic>
          <p:nvPicPr>
            <p:cNvPr id="3" name="Picture 2"/>
            <p:cNvPicPr>
              <a:picLocks noChangeAspect="1"/>
            </p:cNvPicPr>
            <p:nvPr/>
          </p:nvPicPr>
          <p:blipFill rotWithShape="1">
            <a:blip r:embed="rId3"/>
            <a:srcRect t="92235"/>
            <a:stretch/>
          </p:blipFill>
          <p:spPr>
            <a:xfrm>
              <a:off x="1905000" y="5715000"/>
              <a:ext cx="5343525" cy="529590"/>
            </a:xfrm>
            <a:prstGeom prst="rect">
              <a:avLst/>
            </a:prstGeom>
          </p:spPr>
        </p:pic>
      </p:grpSp>
    </p:spTree>
    <p:extLst>
      <p:ext uri="{BB962C8B-B14F-4D97-AF65-F5344CB8AC3E}">
        <p14:creationId xmlns:p14="http://schemas.microsoft.com/office/powerpoint/2010/main" val="35030313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Sample Selection</a:t>
            </a:r>
            <a:endParaRPr lang="en-US" dirty="0"/>
          </a:p>
        </p:txBody>
      </p:sp>
      <p:sp>
        <p:nvSpPr>
          <p:cNvPr id="8" name="Content Placeholder 7"/>
          <p:cNvSpPr>
            <a:spLocks noGrp="1"/>
          </p:cNvSpPr>
          <p:nvPr>
            <p:ph idx="1"/>
          </p:nvPr>
        </p:nvSpPr>
        <p:spPr>
          <a:xfrm>
            <a:off x="1164223" y="1700591"/>
            <a:ext cx="7013524" cy="4379976"/>
          </a:xfrm>
        </p:spPr>
        <p:txBody>
          <a:bodyPr/>
          <a:lstStyle/>
          <a:p>
            <a:pPr marL="0" indent="0">
              <a:buNone/>
            </a:pPr>
            <a:r>
              <a:rPr lang="en-US" dirty="0" smtClean="0"/>
              <a:t>Finding the error:</a:t>
            </a:r>
          </a:p>
          <a:p>
            <a:pPr lvl="1"/>
            <a:r>
              <a:rPr lang="en-US" dirty="0" smtClean="0"/>
              <a:t>How was the data collected?</a:t>
            </a:r>
          </a:p>
          <a:p>
            <a:pPr lvl="1"/>
            <a:r>
              <a:rPr lang="en-US" dirty="0" smtClean="0"/>
              <a:t>Who was included?</a:t>
            </a:r>
          </a:p>
          <a:p>
            <a:pPr lvl="1"/>
            <a:r>
              <a:rPr lang="en-US" dirty="0" smtClean="0"/>
              <a:t>How were they selected?</a:t>
            </a:r>
          </a:p>
          <a:p>
            <a:pPr marL="0" indent="0">
              <a:buNone/>
            </a:pPr>
            <a:r>
              <a:rPr lang="en-US" dirty="0" smtClean="0"/>
              <a:t>Addressing its impact:</a:t>
            </a:r>
          </a:p>
          <a:p>
            <a:pPr lvl="1"/>
            <a:r>
              <a:rPr lang="en-US" dirty="0"/>
              <a:t>If it is your sample, pay careful attention to how you select </a:t>
            </a:r>
            <a:r>
              <a:rPr lang="en-US" dirty="0" smtClean="0"/>
              <a:t>participants</a:t>
            </a:r>
            <a:endParaRPr lang="en-US" dirty="0"/>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22</a:t>
            </a:fld>
            <a:endParaRPr lang="en-US" dirty="0"/>
          </a:p>
        </p:txBody>
      </p:sp>
    </p:spTree>
    <p:extLst>
      <p:ext uri="{BB962C8B-B14F-4D97-AF65-F5344CB8AC3E}">
        <p14:creationId xmlns:p14="http://schemas.microsoft.com/office/powerpoint/2010/main" val="31133614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b="1" dirty="0">
                <a:solidFill>
                  <a:srgbClr val="FC2126"/>
                </a:solidFill>
              </a:rPr>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23</a:t>
            </a:fld>
            <a:endParaRPr lang="en-US" dirty="0"/>
          </a:p>
        </p:txBody>
      </p:sp>
    </p:spTree>
    <p:extLst>
      <p:ext uri="{BB962C8B-B14F-4D97-AF65-F5344CB8AC3E}">
        <p14:creationId xmlns:p14="http://schemas.microsoft.com/office/powerpoint/2010/main" val="40841771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Tree>
    <p:extLst>
      <p:ext uri="{BB962C8B-B14F-4D97-AF65-F5344CB8AC3E}">
        <p14:creationId xmlns:p14="http://schemas.microsoft.com/office/powerpoint/2010/main" val="2531004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2"/>
          <p:cNvSpPr>
            <a:spLocks noGrp="1"/>
          </p:cNvSpPr>
          <p:nvPr>
            <p:ph idx="1"/>
          </p:nvPr>
        </p:nvSpPr>
        <p:spPr>
          <a:xfrm>
            <a:off x="1128942" y="1847153"/>
            <a:ext cx="7503463" cy="4379976"/>
          </a:xfrm>
        </p:spPr>
        <p:txBody>
          <a:bodyPr>
            <a:normAutofit/>
          </a:bodyPr>
          <a:lstStyle/>
          <a:p>
            <a:pPr marL="0" indent="0">
              <a:buNone/>
            </a:pPr>
            <a:r>
              <a:rPr lang="en-US" dirty="0"/>
              <a:t>"Please agree or disagree with the following statement: Cars should be faster and safer."</a:t>
            </a:r>
            <a:endParaRPr lang="en-US" b="1" dirty="0"/>
          </a:p>
        </p:txBody>
      </p:sp>
      <p:sp>
        <p:nvSpPr>
          <p:cNvPr id="5" name="TextBox 4"/>
          <p:cNvSpPr txBox="1"/>
          <p:nvPr/>
        </p:nvSpPr>
        <p:spPr>
          <a:xfrm>
            <a:off x="122123" y="6488668"/>
            <a:ext cx="2201885" cy="369332"/>
          </a:xfrm>
          <a:prstGeom prst="rect">
            <a:avLst/>
          </a:prstGeom>
          <a:noFill/>
        </p:spPr>
        <p:txBody>
          <a:bodyPr wrap="none" rtlCol="0">
            <a:spAutoFit/>
          </a:bodyPr>
          <a:lstStyle/>
          <a:p>
            <a:r>
              <a:rPr lang="en-US" dirty="0" smtClean="0"/>
              <a:t>Thank you Wikipedia.</a:t>
            </a:r>
            <a:endParaRPr lang="en-US" dirty="0"/>
          </a:p>
        </p:txBody>
      </p:sp>
    </p:spTree>
    <p:extLst>
      <p:ext uri="{BB962C8B-B14F-4D97-AF65-F5344CB8AC3E}">
        <p14:creationId xmlns:p14="http://schemas.microsoft.com/office/powerpoint/2010/main" val="25811743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7603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5340781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30412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3403610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3440942"/>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Describe the four Cs of data quality</a:t>
            </a:r>
          </a:p>
          <a:p>
            <a:pPr marL="320675" indent="-320675" defTabSz="852488">
              <a:spcBef>
                <a:spcPct val="25000"/>
              </a:spcBef>
              <a:buSzPct val="80000"/>
            </a:pPr>
            <a:r>
              <a:rPr lang="en-US" dirty="0" smtClean="0"/>
              <a:t>Explain causes of quality issues for each of them</a:t>
            </a:r>
          </a:p>
          <a:p>
            <a:pPr marL="320675" indent="-320675" defTabSz="852488">
              <a:spcBef>
                <a:spcPct val="25000"/>
              </a:spcBef>
              <a:buSzPct val="80000"/>
            </a:pPr>
            <a:r>
              <a:rPr lang="en-US" dirty="0" smtClean="0"/>
              <a:t>Explain fixes for quality issues for each of them </a:t>
            </a: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70001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28359019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Measurement Error Experiment:  </a:t>
            </a:r>
            <a:br>
              <a:rPr lang="en-US" dirty="0" smtClean="0"/>
            </a:br>
            <a:r>
              <a:rPr lang="en-US" dirty="0" smtClean="0"/>
              <a:t>Eye Witness 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
        <p:nvSpPr>
          <p:cNvPr id="4" name="TextBox 3"/>
          <p:cNvSpPr txBox="1"/>
          <p:nvPr/>
        </p:nvSpPr>
        <p:spPr>
          <a:xfrm>
            <a:off x="774352" y="3786251"/>
            <a:ext cx="8511817" cy="2862322"/>
          </a:xfrm>
          <a:prstGeom prst="rect">
            <a:avLst/>
          </a:prstGeom>
          <a:noFill/>
        </p:spPr>
        <p:txBody>
          <a:bodyPr wrap="none" rtlCol="0">
            <a:spAutoFit/>
          </a:bodyPr>
          <a:lstStyle/>
          <a:p>
            <a:r>
              <a:rPr lang="en-US" sz="3600" dirty="0" smtClean="0"/>
              <a:t>Count off;</a:t>
            </a:r>
          </a:p>
          <a:p>
            <a:r>
              <a:rPr lang="en-US" sz="3600" u="sng" dirty="0"/>
              <a:t>https://</a:t>
            </a:r>
            <a:r>
              <a:rPr lang="en-US" sz="3600" u="sng" dirty="0" err="1"/>
              <a:t>goo.gl</a:t>
            </a:r>
            <a:r>
              <a:rPr lang="en-US" sz="3600" u="sng" dirty="0"/>
              <a:t>/forms/qZkl0fzzOgzcOVYE2</a:t>
            </a:r>
            <a:endParaRPr lang="en-US" sz="3600" dirty="0"/>
          </a:p>
          <a:p>
            <a:r>
              <a:rPr lang="en-US" sz="3600" dirty="0"/>
              <a:t> </a:t>
            </a:r>
          </a:p>
          <a:p>
            <a:r>
              <a:rPr lang="en-US" sz="3600" u="sng" dirty="0"/>
              <a:t>https://</a:t>
            </a:r>
            <a:r>
              <a:rPr lang="en-US" sz="3600" u="sng" dirty="0" err="1"/>
              <a:t>goo.gl</a:t>
            </a:r>
            <a:r>
              <a:rPr lang="en-US" sz="3600" u="sng" dirty="0"/>
              <a:t>/forms/8XAFz2IbMDgmoH8k2</a:t>
            </a:r>
            <a:r>
              <a:rPr lang="en-US" sz="3600" dirty="0" smtClean="0"/>
              <a:t> </a:t>
            </a:r>
          </a:p>
          <a:p>
            <a:endParaRPr lang="en-US" sz="3600" dirty="0"/>
          </a:p>
        </p:txBody>
      </p:sp>
    </p:spTree>
    <p:extLst>
      <p:ext uri="{BB962C8B-B14F-4D97-AF65-F5344CB8AC3E}">
        <p14:creationId xmlns:p14="http://schemas.microsoft.com/office/powerpoint/2010/main" val="3090609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66002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on your sheet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040446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208"/>
            <a:ext cx="8229600" cy="1143000"/>
          </a:xfrm>
        </p:spPr>
        <p:txBody>
          <a:bodyPr>
            <a:normAutofit fontScale="90000"/>
          </a:bodyPr>
          <a:lstStyle/>
          <a:p>
            <a:r>
              <a:rPr lang="en-US" dirty="0"/>
              <a:t>There were Two Versions of the </a:t>
            </a:r>
            <a:r>
              <a:rPr lang="en-US" dirty="0" smtClean="0"/>
              <a:t>Survey</a:t>
            </a:r>
            <a:br>
              <a:rPr lang="en-US" dirty="0" smtClean="0"/>
            </a:br>
            <a:r>
              <a:rPr lang="en-US" sz="3100" dirty="0"/>
              <a:t>(</a:t>
            </a:r>
            <a:r>
              <a:rPr lang="en-US" sz="3100" dirty="0" smtClean="0"/>
              <a:t>Loftus </a:t>
            </a:r>
            <a:r>
              <a:rPr lang="en-US" sz="3100" dirty="0"/>
              <a:t>&amp; </a:t>
            </a:r>
            <a:r>
              <a:rPr lang="en-US" sz="3100" dirty="0" smtClean="0"/>
              <a:t>Palmer, 1974</a:t>
            </a:r>
            <a:r>
              <a:rPr lang="en-US" sz="3100" dirty="0"/>
              <a:t>)</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About </a:t>
            </a:r>
            <a:r>
              <a:rPr lang="en-US" dirty="0"/>
              <a:t>how fast were the </a:t>
            </a:r>
            <a:r>
              <a:rPr lang="en-US" dirty="0" smtClean="0"/>
              <a:t>cars </a:t>
            </a:r>
            <a:r>
              <a:rPr lang="en-US" dirty="0"/>
              <a:t>going when they </a:t>
            </a:r>
            <a:r>
              <a:rPr lang="en-US" b="1" i="1" u="sng" dirty="0"/>
              <a:t>contacted</a:t>
            </a:r>
            <a:r>
              <a:rPr lang="en-US" dirty="0"/>
              <a:t> each other? </a:t>
            </a:r>
            <a:endParaRPr lang="en-US" dirty="0" smtClean="0"/>
          </a:p>
          <a:p>
            <a:pPr marL="514350" indent="-514350">
              <a:buFont typeface="Arial" pitchFamily="34" charset="0"/>
              <a:buAutoNum type="arabicPeriod"/>
            </a:pPr>
            <a:r>
              <a:rPr lang="en-US" dirty="0"/>
              <a:t>About how fast were the </a:t>
            </a:r>
            <a:r>
              <a:rPr lang="en-US" dirty="0" smtClean="0"/>
              <a:t>cars </a:t>
            </a:r>
            <a:r>
              <a:rPr lang="en-US" dirty="0"/>
              <a:t>going when they </a:t>
            </a:r>
            <a:r>
              <a:rPr lang="en-US" b="1" i="1" u="sng" dirty="0" smtClean="0"/>
              <a:t>smashed into </a:t>
            </a:r>
            <a:r>
              <a:rPr lang="en-US" dirty="0" smtClean="0"/>
              <a:t>each </a:t>
            </a:r>
            <a:r>
              <a:rPr lang="en-US" dirty="0"/>
              <a:t>other? </a:t>
            </a:r>
          </a:p>
          <a:p>
            <a:pPr marL="514350" indent="-514350">
              <a:buAutoNum type="arabicPeriod"/>
            </a:pPr>
            <a:endParaRPr lang="en-US" dirty="0"/>
          </a:p>
        </p:txBody>
      </p:sp>
      <p:sp>
        <p:nvSpPr>
          <p:cNvPr id="4" name="TextBox 3"/>
          <p:cNvSpPr txBox="1"/>
          <p:nvPr/>
        </p:nvSpPr>
        <p:spPr>
          <a:xfrm>
            <a:off x="0" y="6507626"/>
            <a:ext cx="3314767"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46328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362255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40105055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5802016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661287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03340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2458627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93317097"/>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Regression to the mean  [ideally need a control </a:t>
            </a:r>
            <a:r>
              <a:rPr lang="en-US" dirty="0" err="1" smtClean="0"/>
              <a:t>grp</a:t>
            </a:r>
            <a:r>
              <a:rPr lang="en-US" dirty="0" smtClean="0"/>
              <a:t>]</a:t>
            </a:r>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30360238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b="1" dirty="0" smtClean="0">
                <a:solidFill>
                  <a:srgbClr val="FC2126"/>
                </a:solidFill>
              </a:rPr>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42</a:t>
            </a:fld>
            <a:endParaRPr lang="en-US" dirty="0"/>
          </a:p>
        </p:txBody>
      </p:sp>
    </p:spTree>
    <p:extLst>
      <p:ext uri="{BB962C8B-B14F-4D97-AF65-F5344CB8AC3E}">
        <p14:creationId xmlns:p14="http://schemas.microsoft.com/office/powerpoint/2010/main" val="15909288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Reporting</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dirty="0" smtClean="0"/>
              <a:t>Finding the error:</a:t>
            </a:r>
          </a:p>
          <a:p>
            <a:pPr lvl="1"/>
            <a:r>
              <a:rPr lang="en-US" dirty="0" smtClean="0"/>
              <a:t>Mainly an issue in surveys where the respondent may not be who you think. </a:t>
            </a:r>
          </a:p>
          <a:p>
            <a:pPr lvl="1"/>
            <a:r>
              <a:rPr lang="en-US" dirty="0" smtClean="0"/>
              <a:t>Sometimes intentional when your sensor breaks down, etc.</a:t>
            </a:r>
          </a:p>
          <a:p>
            <a:pPr marL="0" indent="0">
              <a:buNone/>
            </a:pPr>
            <a:r>
              <a:rPr lang="en-US" dirty="0" smtClean="0"/>
              <a:t>Addressing its impact:</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a:p>
            <a:pPr lvl="1"/>
            <a:r>
              <a:rPr lang="en-US" dirty="0" smtClean="0"/>
              <a:t>Can you ask people in surveys if they are doing it?</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43</a:t>
            </a:fld>
            <a:endParaRPr lang="en-US" dirty="0"/>
          </a:p>
        </p:txBody>
      </p:sp>
    </p:spTree>
    <p:extLst>
      <p:ext uri="{BB962C8B-B14F-4D97-AF65-F5344CB8AC3E}">
        <p14:creationId xmlns:p14="http://schemas.microsoft.com/office/powerpoint/2010/main" val="10341248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405426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Washington</a:t>
            </a:r>
          </a:p>
          <a:p>
            <a:pPr marL="228600" lvl="1" indent="0">
              <a:buNone/>
            </a:pPr>
            <a:r>
              <a:rPr lang="en-US" dirty="0"/>
              <a:t>	</a:t>
            </a:r>
            <a:r>
              <a:rPr lang="en-US" dirty="0" smtClean="0"/>
              <a:t>(Algorithmic </a:t>
            </a:r>
            <a:r>
              <a:rPr lang="en-US" dirty="0"/>
              <a:t>Approaches to Detecting Interviewer </a:t>
            </a:r>
            <a:r>
              <a:rPr lang="en-US" dirty="0" smtClean="0"/>
              <a:t>	Fabrication </a:t>
            </a:r>
            <a:r>
              <a:rPr lang="en-US" dirty="0"/>
              <a:t>in </a:t>
            </a:r>
            <a:r>
              <a:rPr lang="en-US" dirty="0" smtClean="0"/>
              <a:t>Surveys)</a:t>
            </a:r>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39501108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20364318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a:t>Is there a sources of bias?</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b="1" dirty="0" smtClean="0">
                <a:solidFill>
                  <a:srgbClr val="FC2126"/>
                </a:solidFill>
              </a:rPr>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47</a:t>
            </a:fld>
            <a:endParaRPr lang="en-US" dirty="0"/>
          </a:p>
        </p:txBody>
      </p:sp>
    </p:spTree>
    <p:extLst>
      <p:ext uri="{BB962C8B-B14F-4D97-AF65-F5344CB8AC3E}">
        <p14:creationId xmlns:p14="http://schemas.microsoft.com/office/powerpoint/2010/main" val="17869176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[algorithms]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24841392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3498948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419394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50</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82716266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0402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talked about</a:t>
            </a:r>
            <a:endParaRPr lang="en-US" dirty="0"/>
          </a:p>
        </p:txBody>
      </p:sp>
      <p:sp>
        <p:nvSpPr>
          <p:cNvPr id="3" name="Content Placeholder 2"/>
          <p:cNvSpPr>
            <a:spLocks noGrp="1"/>
          </p:cNvSpPr>
          <p:nvPr>
            <p:ph idx="1"/>
          </p:nvPr>
        </p:nvSpPr>
        <p:spPr/>
        <p:txBody>
          <a:bodyPr/>
          <a:lstStyle/>
          <a:p>
            <a:pPr marL="0" indent="0">
              <a:buNone/>
            </a:pPr>
            <a:r>
              <a:rPr lang="en-US" dirty="0" smtClean="0"/>
              <a:t>Independent Samples &amp; their meaning</a:t>
            </a:r>
          </a:p>
          <a:p>
            <a:pPr marL="0" indent="0">
              <a:buNone/>
            </a:pPr>
            <a:r>
              <a:rPr lang="en-US" dirty="0" smtClean="0"/>
              <a:t>Sampling errors (random &amp; systematic bias)</a:t>
            </a:r>
          </a:p>
          <a:p>
            <a:pPr marL="0" indent="0">
              <a:buNone/>
            </a:pPr>
            <a:r>
              <a:rPr lang="en-US" dirty="0" smtClean="0"/>
              <a:t>How to address sampling errors (more data </a:t>
            </a:r>
            <a:r>
              <a:rPr lang="en-US" i="1" dirty="0" smtClean="0"/>
              <a:t>vs </a:t>
            </a:r>
            <a:r>
              <a:rPr lang="en-US" dirty="0" smtClean="0"/>
              <a:t>better data)</a:t>
            </a:r>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14289984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20470"/>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78633"/>
            <a:ext cx="7048804" cy="4379976"/>
          </a:xfrm>
        </p:spPr>
        <p:txBody>
          <a:bodyPr/>
          <a:lstStyle/>
          <a:p>
            <a:r>
              <a:rPr lang="en-US" dirty="0" smtClean="0"/>
              <a:t>Completeness: Missing data; Appropriate Data</a:t>
            </a:r>
          </a:p>
          <a:p>
            <a:r>
              <a:rPr lang="en-US" dirty="0" smtClean="0"/>
              <a:t>Coherence: Relative to itself</a:t>
            </a:r>
          </a:p>
          <a:p>
            <a:r>
              <a:rPr lang="en-US" dirty="0" smtClean="0"/>
              <a:t>Correctness: Relative to the world</a:t>
            </a:r>
            <a:br>
              <a:rPr lang="en-US" dirty="0" smtClean="0"/>
            </a:br>
            <a:r>
              <a:rPr lang="en-US" dirty="0" smtClean="0"/>
              <a:t>(within population and across variables)</a:t>
            </a:r>
          </a:p>
          <a:p>
            <a:pPr lvl="1"/>
            <a:r>
              <a:rPr lang="en-US" dirty="0" smtClean="0"/>
              <a:t>Bias &amp; other measurement errors (e.g. demand characteristics and illusory superiority)</a:t>
            </a:r>
          </a:p>
          <a:p>
            <a:pPr lvl="1"/>
            <a:r>
              <a:rPr lang="en-US" dirty="0" smtClean="0"/>
              <a:t>Fraudulent data (e.g. </a:t>
            </a:r>
            <a:r>
              <a:rPr lang="en-US" dirty="0" err="1" smtClean="0"/>
              <a:t>curbstoning</a:t>
            </a:r>
            <a:r>
              <a:rPr lang="en-US" dirty="0" smtClean="0"/>
              <a:t>)</a:t>
            </a:r>
          </a:p>
          <a:p>
            <a:r>
              <a:rPr lang="en-US" dirty="0" err="1" smtClean="0"/>
              <a:t>aCcountability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1129748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a:t>
            </a:r>
            <a:r>
              <a:rPr lang="en-US" dirty="0" smtClean="0"/>
              <a:t>The sensor (or respondent) is reporting junk values</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32900204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Appropriate Data</a:t>
            </a:r>
            <a:endParaRPr lang="en-US" dirty="0"/>
          </a:p>
        </p:txBody>
      </p:sp>
      <p:sp>
        <p:nvSpPr>
          <p:cNvPr id="8" name="Content Placeholder 7"/>
          <p:cNvSpPr>
            <a:spLocks noGrp="1"/>
          </p:cNvSpPr>
          <p:nvPr>
            <p:ph idx="1"/>
          </p:nvPr>
        </p:nvSpPr>
        <p:spPr/>
        <p:txBody>
          <a:bodyPr/>
          <a:lstStyle/>
          <a:p>
            <a:pPr marL="0" indent="0">
              <a:buNone/>
            </a:pPr>
            <a:r>
              <a:rPr lang="en-US" sz="3200" dirty="0" smtClean="0"/>
              <a:t>Look ahead … to the questions you’d like to answer</a:t>
            </a:r>
          </a:p>
          <a:p>
            <a:pPr marL="0" indent="0">
              <a:buNone/>
            </a:pPr>
            <a:r>
              <a:rPr lang="en-US" sz="3200" dirty="0" smtClean="0"/>
              <a:t>Reason back … to the data you’d need to collect </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7</a:t>
            </a:fld>
            <a:endParaRPr lang="en-US" dirty="0"/>
          </a:p>
        </p:txBody>
      </p:sp>
    </p:spTree>
    <p:extLst>
      <p:ext uri="{BB962C8B-B14F-4D97-AF65-F5344CB8AC3E}">
        <p14:creationId xmlns:p14="http://schemas.microsoft.com/office/powerpoint/2010/main" val="2400500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8</a:t>
            </a:fld>
            <a:endParaRPr lang="en-US" dirty="0"/>
          </a:p>
        </p:txBody>
      </p:sp>
    </p:spTree>
    <p:extLst>
      <p:ext uri="{BB962C8B-B14F-4D97-AF65-F5344CB8AC3E}">
        <p14:creationId xmlns:p14="http://schemas.microsoft.com/office/powerpoint/2010/main" val="34033622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Reporting Errors</a:t>
            </a:r>
            <a:endParaRPr lang="en-US" dirty="0"/>
          </a:p>
        </p:txBody>
      </p:sp>
      <p:sp>
        <p:nvSpPr>
          <p:cNvPr id="8" name="Content Placeholder 7"/>
          <p:cNvSpPr>
            <a:spLocks noGrp="1"/>
          </p:cNvSpPr>
          <p:nvPr>
            <p:ph idx="1"/>
          </p:nvPr>
        </p:nvSpPr>
        <p:spPr>
          <a:xfrm>
            <a:off x="954132" y="1700591"/>
            <a:ext cx="7223615" cy="4379976"/>
          </a:xfrm>
        </p:spPr>
        <p:txBody>
          <a:bodyPr/>
          <a:lstStyle/>
          <a:p>
            <a:pPr marL="0" indent="0">
              <a:buNone/>
            </a:pPr>
            <a:r>
              <a:rPr lang="en-US" dirty="0" smtClean="0"/>
              <a:t>Finding the error:</a:t>
            </a:r>
          </a:p>
          <a:p>
            <a:pPr lvl="1"/>
            <a:r>
              <a:rPr lang="en-US" dirty="0" smtClean="0"/>
              <a:t>May collect the data twice and compare</a:t>
            </a:r>
          </a:p>
          <a:p>
            <a:pPr lvl="1"/>
            <a:r>
              <a:rPr lang="en-US" dirty="0" smtClean="0"/>
              <a:t>Find an alternative source to compare</a:t>
            </a:r>
          </a:p>
          <a:p>
            <a:pPr lvl="1"/>
            <a:r>
              <a:rPr lang="en-US" dirty="0"/>
              <a:t>Can you look for sources of bias across variables (surveys with only round values; people who report everything in round numbers)</a:t>
            </a:r>
          </a:p>
          <a:p>
            <a:pPr lvl="1"/>
            <a:r>
              <a:rPr lang="en-US" dirty="0"/>
              <a:t>How does the way you collect data affect reporting errors</a:t>
            </a:r>
            <a:r>
              <a:rPr lang="en-US" dirty="0" smtClean="0"/>
              <a:t>?</a:t>
            </a:r>
          </a:p>
          <a:p>
            <a:pPr marL="0" indent="0">
              <a:buNone/>
            </a:pPr>
            <a:r>
              <a:rPr lang="en-US" dirty="0" smtClean="0"/>
              <a:t>Assessing its impact:</a:t>
            </a:r>
          </a:p>
          <a:p>
            <a:pPr lvl="1"/>
            <a:r>
              <a:rPr lang="en-US" dirty="0" smtClean="0"/>
              <a:t>Is it random or does it introduce bias</a:t>
            </a:r>
          </a:p>
          <a:p>
            <a:pPr lvl="1"/>
            <a:r>
              <a:rPr lang="en-US" dirty="0" smtClean="0"/>
              <a:t>Is it more likely in some variables than others</a:t>
            </a:r>
          </a:p>
        </p:txBody>
      </p:sp>
      <p:sp>
        <p:nvSpPr>
          <p:cNvPr id="3" name="Date Placeholder 2"/>
          <p:cNvSpPr>
            <a:spLocks noGrp="1"/>
          </p:cNvSpPr>
          <p:nvPr>
            <p:ph type="dt" sz="half" idx="10"/>
          </p:nvPr>
        </p:nvSpPr>
        <p:spPr/>
        <p:txBody>
          <a:bodyPr/>
          <a:lstStyle/>
          <a:p>
            <a:fld id="{FA3C144B-2939-9A49-B014-915EC3E81866}" type="datetime1">
              <a:rPr lang="en-US" smtClean="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9</a:t>
            </a:fld>
            <a:endParaRPr lang="en-US" dirty="0"/>
          </a:p>
        </p:txBody>
      </p:sp>
    </p:spTree>
    <p:extLst>
      <p:ext uri="{BB962C8B-B14F-4D97-AF65-F5344CB8AC3E}">
        <p14:creationId xmlns:p14="http://schemas.microsoft.com/office/powerpoint/2010/main" val="36302473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10217</TotalTime>
  <Words>2382</Words>
  <Application>Microsoft Macintosh PowerPoint</Application>
  <PresentationFormat>On-screen Show (4:3)</PresentationFormat>
  <Paragraphs>448</Paragraphs>
  <Slides>52</Slides>
  <Notes>22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Copperplate</vt:lpstr>
      <vt:lpstr>Helvetica</vt:lpstr>
      <vt:lpstr>Wingdings</vt:lpstr>
      <vt:lpstr>Office Theme</vt:lpstr>
      <vt:lpstr>PowerPoint Presentation</vt:lpstr>
      <vt:lpstr>Announcements</vt:lpstr>
      <vt:lpstr>Goals</vt:lpstr>
      <vt:lpstr>Recommended Reading</vt:lpstr>
      <vt:lpstr>Four C’s of Data Quality</vt:lpstr>
      <vt:lpstr>Questions about Completeness</vt:lpstr>
      <vt:lpstr>Solutions and Issues for Appropriate Data</vt:lpstr>
      <vt:lpstr>Solutions and Issues for Missing Data</vt:lpstr>
      <vt:lpstr>Solutions and Issues for Reporting Errors</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Quantifying Impact</vt:lpstr>
      <vt:lpstr>Is your data Correct?</vt:lpstr>
      <vt:lpstr>Survey</vt:lpstr>
      <vt:lpstr>PowerPoint Presentation</vt:lpstr>
      <vt:lpstr>PowerPoint Presentation</vt:lpstr>
      <vt:lpstr>Solutions and Issues for Sample Selection</vt:lpstr>
      <vt:lpstr>Is your data Correct?</vt:lpstr>
      <vt:lpstr>Measurement Errors</vt:lpstr>
      <vt:lpstr>Example</vt:lpstr>
      <vt:lpstr>Illusory superiority</vt:lpstr>
      <vt:lpstr>Replicated in many domains</vt:lpstr>
      <vt:lpstr>Also evidenced in studies of: </vt:lpstr>
      <vt:lpstr>Measurement Errors</vt:lpstr>
      <vt:lpstr>Measurement Errors</vt:lpstr>
      <vt:lpstr>Measurement Error Experiment:   Eye Witness Report</vt:lpstr>
      <vt:lpstr>PowerPoint Presentation</vt:lpstr>
      <vt:lpstr>Answer the survey on your sheet</vt:lpstr>
      <vt:lpstr>There were Two Versions of the Survey (Loftus &amp; Palmer, 1974) </vt:lpstr>
      <vt:lpstr>Speed estimate by verb condition</vt:lpstr>
      <vt:lpstr>One week later… Did you see any broken glass?</vt:lpstr>
      <vt:lpstr>One week later… Did you see any broken glass?</vt:lpstr>
      <vt:lpstr>Demand Characteristics</vt:lpstr>
      <vt:lpstr>PowerPoint Presentation</vt:lpstr>
      <vt:lpstr>PowerPoint Presentation</vt:lpstr>
      <vt:lpstr>Measurement Errors</vt:lpstr>
      <vt:lpstr>Is your data Correct?</vt:lpstr>
      <vt:lpstr>Proxy Reporting</vt:lpstr>
      <vt:lpstr>Curbstoning is a common threat to data quality.</vt:lpstr>
      <vt:lpstr>Dealing with Curbstoning</vt:lpstr>
      <vt:lpstr>Legitimate hole filling </vt:lpstr>
      <vt:lpstr>Is your data Correct?</vt:lpstr>
      <vt:lpstr>Implementation Issues [algorithms]</vt:lpstr>
      <vt:lpstr>Is your Data Accountable?</vt:lpstr>
      <vt:lpstr>Summary: Steps So Far</vt:lpstr>
      <vt:lpstr>Things we talked about</vt:lpstr>
      <vt:lpstr>Things we talked about</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329</cp:revision>
  <dcterms:created xsi:type="dcterms:W3CDTF">2013-10-07T16:54:34Z</dcterms:created>
  <dcterms:modified xsi:type="dcterms:W3CDTF">2017-01-26T14:09:53Z</dcterms:modified>
</cp:coreProperties>
</file>